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81" r:id="rId2"/>
    <p:sldId id="257" r:id="rId3"/>
    <p:sldId id="258" r:id="rId4"/>
    <p:sldId id="259" r:id="rId5"/>
    <p:sldId id="260" r:id="rId6"/>
    <p:sldId id="261" r:id="rId7"/>
    <p:sldId id="263" r:id="rId8"/>
    <p:sldId id="264" r:id="rId9"/>
    <p:sldId id="265" r:id="rId10"/>
    <p:sldId id="270" r:id="rId11"/>
    <p:sldId id="271" r:id="rId12"/>
    <p:sldId id="266" r:id="rId13"/>
    <p:sldId id="272" r:id="rId14"/>
    <p:sldId id="273" r:id="rId15"/>
    <p:sldId id="275" r:id="rId16"/>
    <p:sldId id="276" r:id="rId17"/>
    <p:sldId id="277" r:id="rId18"/>
    <p:sldId id="278" r:id="rId19"/>
    <p:sldId id="279" r:id="rId20"/>
    <p:sldId id="274"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07456-3DE3-40E8-9287-254E87A008F0}" type="datetimeFigureOut">
              <a:rPr lang="en-US" smtClean="0"/>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DF2D4-3001-4362-84A5-1524DF89C1DD}" type="slidenum">
              <a:rPr lang="en-US" smtClean="0"/>
              <a:t>‹#›</a:t>
            </a:fld>
            <a:endParaRPr lang="en-US"/>
          </a:p>
        </p:txBody>
      </p:sp>
    </p:spTree>
    <p:extLst>
      <p:ext uri="{BB962C8B-B14F-4D97-AF65-F5344CB8AC3E}">
        <p14:creationId xmlns:p14="http://schemas.microsoft.com/office/powerpoint/2010/main" val="302355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14229B3-7227-4862-9D43-47DA7261B609}" type="datetime1">
              <a:rPr lang="en-US" smtClean="0"/>
              <a:t>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82F2BA-18EA-4792-AFEE-12FF7F94BF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D30A8D-6E80-4EDF-B8C8-8D092A4D4987}" type="datetime1">
              <a:rPr lang="en-US" smtClean="0"/>
              <a:t>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82F2BA-18EA-4792-AFEE-12FF7F94BF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248108-782D-48C9-AAC2-1925382545CA}" type="datetime1">
              <a:rPr lang="en-US" smtClean="0"/>
              <a:t>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82F2BA-18EA-4792-AFEE-12FF7F94BF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F85055-E901-419B-B0B7-C2527CDBEC49}" type="datetime1">
              <a:rPr lang="en-US" smtClean="0"/>
              <a:t>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82F2BA-18EA-4792-AFEE-12FF7F94BF0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F1BAE7C-94E6-4065-B15C-E4FADF2C65E6}" type="datetime1">
              <a:rPr lang="en-US" smtClean="0"/>
              <a:t>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82F2BA-18EA-4792-AFEE-12FF7F94BF0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A23348-9ACA-464B-BF61-32EF97DD15B8}" type="datetime1">
              <a:rPr lang="en-US" smtClean="0"/>
              <a:t>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82F2BA-18EA-4792-AFEE-12FF7F94BF0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A15669-D43A-41DA-9CF8-551E981B6FAE}" type="datetime1">
              <a:rPr lang="en-US" smtClean="0"/>
              <a:t>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182F2BA-18EA-4792-AFEE-12FF7F94BF0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70BD898-20DC-4E25-A39F-AFA74A2D6FBF}" type="datetime1">
              <a:rPr lang="en-US" smtClean="0"/>
              <a:t>2/5/2020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182F2BA-18EA-4792-AFEE-12FF7F94BF0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0E186F-3898-45DF-AD19-1B4B471D77B9}" type="datetime1">
              <a:rPr lang="en-US" smtClean="0"/>
              <a:t>2/5/2020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182F2BA-18EA-4792-AFEE-12FF7F94BF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3B777F0-8EF2-49A0-8CA1-5CA9F6FD2E89}" type="datetime1">
              <a:rPr lang="en-US" smtClean="0"/>
              <a:t>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82F2BA-18EA-4792-AFEE-12FF7F94BF0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79E0075-8B7B-488C-B17B-1636232019CF}" type="datetime1">
              <a:rPr lang="en-US" smtClean="0"/>
              <a:t>2/5/2020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82F2BA-18EA-4792-AFEE-12FF7F94BF0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8101835-9A40-45BE-A4A7-99290F1556BF}" type="datetime1">
              <a:rPr lang="en-US" smtClean="0"/>
              <a:t>2/5/2020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82F2BA-18EA-4792-AFEE-12FF7F94BF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i.org/10.1073/pnas.161831011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t>Coronavirus </a:t>
            </a:r>
            <a:r>
              <a:rPr lang="en-US" dirty="0"/>
              <a:t/>
            </a:r>
            <a:br>
              <a:rPr lang="en-US" dirty="0"/>
            </a:br>
            <a:r>
              <a:rPr lang="en-US" dirty="0"/>
              <a:t>Pathogenesis</a:t>
            </a:r>
            <a:br>
              <a:rPr lang="en-US" dirty="0"/>
            </a:br>
            <a:endParaRPr lang="en-US" dirty="0"/>
          </a:p>
        </p:txBody>
      </p:sp>
      <p:sp>
        <p:nvSpPr>
          <p:cNvPr id="3" name="Subtitle 2"/>
          <p:cNvSpPr>
            <a:spLocks noGrp="1"/>
          </p:cNvSpPr>
          <p:nvPr>
            <p:ph type="subTitle" idx="1"/>
          </p:nvPr>
        </p:nvSpPr>
        <p:spPr/>
        <p:txBody>
          <a:bodyPr>
            <a:normAutofit fontScale="92500"/>
          </a:bodyPr>
          <a:lstStyle/>
          <a:p>
            <a:pPr algn="l"/>
            <a:r>
              <a:rPr lang="en-US" dirty="0" smtClean="0"/>
              <a:t>Maryam </a:t>
            </a:r>
            <a:r>
              <a:rPr lang="en-US" dirty="0" err="1" smtClean="0"/>
              <a:t>Vaezjalali</a:t>
            </a:r>
            <a:endParaRPr lang="en-US" dirty="0" smtClean="0"/>
          </a:p>
          <a:p>
            <a:pPr algn="l"/>
            <a:r>
              <a:rPr lang="en-US" dirty="0" err="1" smtClean="0"/>
              <a:t>Shahid</a:t>
            </a:r>
            <a:r>
              <a:rPr lang="en-US" dirty="0" smtClean="0"/>
              <a:t> </a:t>
            </a:r>
            <a:r>
              <a:rPr lang="en-US" dirty="0" err="1" smtClean="0"/>
              <a:t>Beheshti</a:t>
            </a:r>
            <a:r>
              <a:rPr lang="en-US" dirty="0" smtClean="0"/>
              <a:t> University of Medical sciences</a:t>
            </a:r>
            <a:endParaRPr lang="en-US" dirty="0"/>
          </a:p>
        </p:txBody>
      </p:sp>
      <p:sp>
        <p:nvSpPr>
          <p:cNvPr id="4" name="Slide Number Placeholder 3"/>
          <p:cNvSpPr>
            <a:spLocks noGrp="1"/>
          </p:cNvSpPr>
          <p:nvPr>
            <p:ph type="sldNum" sz="quarter" idx="12"/>
          </p:nvPr>
        </p:nvSpPr>
        <p:spPr/>
        <p:txBody>
          <a:bodyPr/>
          <a:lstStyle/>
          <a:p>
            <a:fld id="{6182F2BA-18EA-4792-AFEE-12FF7F94BF0F}" type="slidenum">
              <a:rPr lang="en-US" smtClean="0"/>
              <a:t>1</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
            <a:ext cx="3352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571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Host factors</a:t>
            </a:r>
          </a:p>
          <a:p>
            <a:pPr lvl="3"/>
            <a:r>
              <a:rPr lang="en-US" dirty="0"/>
              <a:t>They cause more severe disease in neonates, the elderly, and in individuals with underlying illnesses, with a greater incidence of lower respiratory tract infection in these populations.</a:t>
            </a:r>
          </a:p>
          <a:p>
            <a:pPr lvl="1"/>
            <a:endParaRPr lang="en-US" sz="1900" dirty="0"/>
          </a:p>
          <a:p>
            <a:pPr lvl="3"/>
            <a:r>
              <a:rPr lang="en-US" dirty="0"/>
              <a:t>the propensity of these viruses to jump between species, to establish infection in a new </a:t>
            </a:r>
            <a:r>
              <a:rPr lang="en-US" dirty="0" smtClean="0"/>
              <a:t>host</a:t>
            </a:r>
          </a:p>
          <a:p>
            <a:pPr lvl="3"/>
            <a:endParaRPr lang="en-US" dirty="0" smtClean="0"/>
          </a:p>
          <a:p>
            <a:pPr lvl="3"/>
            <a:r>
              <a:rPr lang="en-US" dirty="0"/>
              <a:t>As bats seem to be a significant reservoir for these viruses, it will be interesting to determine how they seem to </a:t>
            </a:r>
            <a:r>
              <a:rPr lang="en-US" dirty="0" smtClean="0"/>
              <a:t>avoid clinically </a:t>
            </a:r>
            <a:r>
              <a:rPr lang="en-US" dirty="0"/>
              <a:t>evident disease and become persistently </a:t>
            </a:r>
            <a:r>
              <a:rPr lang="en-US" dirty="0" smtClean="0"/>
              <a:t>infected</a:t>
            </a:r>
          </a:p>
          <a:p>
            <a:pPr lvl="3"/>
            <a:endParaRPr lang="en-US" dirty="0" smtClean="0"/>
          </a:p>
          <a:p>
            <a:pPr lvl="3"/>
            <a:r>
              <a:rPr lang="en-US" dirty="0"/>
              <a:t>host </a:t>
            </a:r>
            <a:r>
              <a:rPr lang="en-US" dirty="0" err="1"/>
              <a:t>immunopoathological</a:t>
            </a:r>
            <a:r>
              <a:rPr lang="en-US" dirty="0"/>
              <a:t> response</a:t>
            </a:r>
            <a:endParaRPr lang="en-US" dirty="0" smtClean="0"/>
          </a:p>
          <a:p>
            <a:pPr lvl="1"/>
            <a:endParaRPr lang="en-US" dirty="0"/>
          </a:p>
          <a:p>
            <a:endParaRPr lang="en-US" dirty="0" smtClean="0"/>
          </a:p>
        </p:txBody>
      </p:sp>
      <p:sp>
        <p:nvSpPr>
          <p:cNvPr id="3" name="Slide Number Placeholder 2"/>
          <p:cNvSpPr>
            <a:spLocks noGrp="1"/>
          </p:cNvSpPr>
          <p:nvPr>
            <p:ph type="sldNum" sz="quarter" idx="12"/>
          </p:nvPr>
        </p:nvSpPr>
        <p:spPr/>
        <p:txBody>
          <a:bodyPr/>
          <a:lstStyle/>
          <a:p>
            <a:fld id="{6182F2BA-18EA-4792-AFEE-12FF7F94BF0F}" type="slidenum">
              <a:rPr lang="en-US" smtClean="0"/>
              <a:t>10</a:t>
            </a:fld>
            <a:endParaRPr lang="en-US"/>
          </a:p>
        </p:txBody>
      </p:sp>
      <p:sp>
        <p:nvSpPr>
          <p:cNvPr id="4" name="Title 3"/>
          <p:cNvSpPr>
            <a:spLocks noGrp="1"/>
          </p:cNvSpPr>
          <p:nvPr>
            <p:ph type="title"/>
          </p:nvPr>
        </p:nvSpPr>
        <p:spPr/>
        <p:txBody>
          <a:bodyPr/>
          <a:lstStyle/>
          <a:p>
            <a:r>
              <a:rPr lang="en-US" dirty="0" smtClean="0"/>
              <a:t>Coronavirus pathogenesis</a:t>
            </a:r>
            <a:endParaRPr lang="en-US" dirty="0"/>
          </a:p>
        </p:txBody>
      </p:sp>
    </p:spTree>
    <p:extLst>
      <p:ext uri="{BB962C8B-B14F-4D97-AF65-F5344CB8AC3E}">
        <p14:creationId xmlns:p14="http://schemas.microsoft.com/office/powerpoint/2010/main" val="25008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Viral </a:t>
            </a:r>
            <a:r>
              <a:rPr lang="en-US" dirty="0" smtClean="0"/>
              <a:t>factors</a:t>
            </a:r>
          </a:p>
          <a:p>
            <a:endParaRPr lang="en-US" dirty="0"/>
          </a:p>
          <a:p>
            <a:pPr lvl="1"/>
            <a:r>
              <a:rPr lang="en-US" dirty="0" smtClean="0"/>
              <a:t>Viral structural proteins </a:t>
            </a:r>
          </a:p>
          <a:p>
            <a:pPr lvl="3"/>
            <a:r>
              <a:rPr lang="en-US" dirty="0" smtClean="0"/>
              <a:t>E protein (ion channel)</a:t>
            </a:r>
          </a:p>
          <a:p>
            <a:pPr lvl="1"/>
            <a:endParaRPr lang="en-US" dirty="0" smtClean="0"/>
          </a:p>
          <a:p>
            <a:pPr lvl="1"/>
            <a:endParaRPr lang="en-US" dirty="0" smtClean="0"/>
          </a:p>
          <a:p>
            <a:pPr lvl="1"/>
            <a:r>
              <a:rPr lang="en-US" dirty="0" smtClean="0"/>
              <a:t>Viral non structural proteins</a:t>
            </a:r>
          </a:p>
          <a:p>
            <a:pPr lvl="3"/>
            <a:r>
              <a:rPr lang="en-US" dirty="0" smtClean="0"/>
              <a:t>Nsp1,Nsp15</a:t>
            </a:r>
          </a:p>
          <a:p>
            <a:pPr lvl="1"/>
            <a:endParaRPr lang="en-US" dirty="0"/>
          </a:p>
          <a:p>
            <a:pPr lvl="1"/>
            <a:endParaRPr lang="en-US" dirty="0" smtClean="0"/>
          </a:p>
          <a:p>
            <a:pPr lvl="1"/>
            <a:r>
              <a:rPr lang="en-US" dirty="0" smtClean="0"/>
              <a:t>Immune evasion</a:t>
            </a:r>
          </a:p>
          <a:p>
            <a:endParaRPr lang="en-US" dirty="0"/>
          </a:p>
          <a:p>
            <a:endParaRPr lang="en-US" dirty="0"/>
          </a:p>
        </p:txBody>
      </p:sp>
      <p:sp>
        <p:nvSpPr>
          <p:cNvPr id="3" name="Slide Number Placeholder 2"/>
          <p:cNvSpPr>
            <a:spLocks noGrp="1"/>
          </p:cNvSpPr>
          <p:nvPr>
            <p:ph type="sldNum" sz="quarter" idx="12"/>
          </p:nvPr>
        </p:nvSpPr>
        <p:spPr/>
        <p:txBody>
          <a:bodyPr/>
          <a:lstStyle/>
          <a:p>
            <a:fld id="{6182F2BA-18EA-4792-AFEE-12FF7F94BF0F}" type="slidenum">
              <a:rPr lang="en-US" smtClean="0"/>
              <a:t>11</a:t>
            </a:fld>
            <a:endParaRPr lang="en-US"/>
          </a:p>
        </p:txBody>
      </p:sp>
      <p:sp>
        <p:nvSpPr>
          <p:cNvPr id="4" name="Title 3"/>
          <p:cNvSpPr>
            <a:spLocks noGrp="1"/>
          </p:cNvSpPr>
          <p:nvPr>
            <p:ph type="title"/>
          </p:nvPr>
        </p:nvSpPr>
        <p:spPr/>
        <p:txBody>
          <a:bodyPr/>
          <a:lstStyle/>
          <a:p>
            <a:r>
              <a:rPr lang="en-US" dirty="0"/>
              <a:t>Coronavirus pathogenesis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65246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540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2F2BA-18EA-4792-AFEE-12FF7F94BF0F}" type="slidenum">
              <a:rPr lang="en-US" smtClean="0"/>
              <a:t>12</a:t>
            </a:fld>
            <a:endParaRPr lang="en-US"/>
          </a:p>
        </p:txBody>
      </p:sp>
      <p:sp>
        <p:nvSpPr>
          <p:cNvPr id="4" name="Title 3"/>
          <p:cNvSpPr>
            <a:spLocks noGrp="1"/>
          </p:cNvSpPr>
          <p:nvPr>
            <p:ph type="title"/>
          </p:nvPr>
        </p:nvSpPr>
        <p:spPr/>
        <p:txBody>
          <a:bodyPr/>
          <a:lstStyle/>
          <a:p>
            <a:r>
              <a:rPr lang="en-US" dirty="0" smtClean="0"/>
              <a:t>Coronavirus composition</a:t>
            </a:r>
            <a:endParaRPr lang="en-US"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04615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005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990600"/>
            <a:ext cx="4038600" cy="5943600"/>
          </a:xfrm>
        </p:spPr>
        <p:txBody>
          <a:bodyPr>
            <a:normAutofit fontScale="77500" lnSpcReduction="20000"/>
          </a:bodyPr>
          <a:lstStyle/>
          <a:p>
            <a:pPr algn="just"/>
            <a:r>
              <a:rPr lang="en-US" sz="1600" dirty="0"/>
              <a:t>To test the contribution of E protein IC activity in virus pathogenesis, two recombinant mouse-adapted SARS-</a:t>
            </a:r>
            <a:r>
              <a:rPr lang="en-US" sz="1600" dirty="0" err="1"/>
              <a:t>CoVs</a:t>
            </a:r>
            <a:r>
              <a:rPr lang="en-US" sz="1600" dirty="0"/>
              <a:t>, each containing one single amino acid mutation that suppressed ion conductivity, were engineered</a:t>
            </a:r>
            <a:r>
              <a:rPr lang="en-US" sz="1600" dirty="0" smtClean="0"/>
              <a:t>.</a:t>
            </a:r>
          </a:p>
          <a:p>
            <a:pPr algn="just"/>
            <a:endParaRPr lang="en-US" sz="1600" dirty="0" smtClean="0"/>
          </a:p>
          <a:p>
            <a:pPr algn="just"/>
            <a:endParaRPr lang="en-US" sz="1600" dirty="0" smtClean="0"/>
          </a:p>
          <a:p>
            <a:pPr algn="just"/>
            <a:r>
              <a:rPr lang="en-US" sz="1600" dirty="0" smtClean="0"/>
              <a:t>Interestingly</a:t>
            </a:r>
            <a:r>
              <a:rPr lang="en-US" sz="1600" dirty="0"/>
              <a:t>, mice infected with viruses displaying E protein IC activity, either with the wild-type E protein sequence or with the </a:t>
            </a:r>
            <a:r>
              <a:rPr lang="en-US" sz="1600" dirty="0" err="1"/>
              <a:t>revertants</a:t>
            </a:r>
            <a:r>
              <a:rPr lang="en-US" sz="1600" dirty="0"/>
              <a:t> that restored ion transport, rapidly lost weight and died. In contrast, mice infected with mutants lacking IC activity, which did not incorporate mutations within E gene during the experiment, recovered from disease and most survived. Knocking down E protein IC activity did not significantly affect virus growth in infected mice but decreased edema accumulation, the major determinant of acute respiratory distress syndrome (ARDS) leading to death. </a:t>
            </a:r>
            <a:endParaRPr lang="en-US" sz="1600" dirty="0" smtClean="0"/>
          </a:p>
          <a:p>
            <a:pPr algn="just"/>
            <a:endParaRPr lang="en-US" sz="1600" dirty="0"/>
          </a:p>
          <a:p>
            <a:pPr algn="just"/>
            <a:endParaRPr lang="en-US" sz="1600" dirty="0" smtClean="0"/>
          </a:p>
          <a:p>
            <a:pPr algn="just"/>
            <a:r>
              <a:rPr lang="en-US" sz="1600" dirty="0"/>
              <a:t>Levels of </a:t>
            </a:r>
            <a:r>
              <a:rPr lang="en-US" sz="1600" dirty="0" err="1"/>
              <a:t>inflammasome</a:t>
            </a:r>
            <a:r>
              <a:rPr lang="en-US" sz="1600" dirty="0"/>
              <a:t>-activated IL-1β were reduced in the lung airways of the animals infected with viruses lacking E protein IC activity, indicating that E protein IC function is required for </a:t>
            </a:r>
            <a:r>
              <a:rPr lang="en-US" sz="1600" dirty="0" err="1"/>
              <a:t>inflammasome</a:t>
            </a:r>
            <a:r>
              <a:rPr lang="en-US" sz="1600" dirty="0"/>
              <a:t> activation. Reduction of IL-1β was accompanied by diminished amounts of TNF and IL-6 in the absence of E protein ion conductivity. All these key cytokines promote the progression of lung damage and ARDS pathology. In conclusion, E protein IC activity represents a new determinant for SARS-</a:t>
            </a:r>
            <a:r>
              <a:rPr lang="en-US" sz="1600" dirty="0" err="1"/>
              <a:t>CoV</a:t>
            </a:r>
            <a:r>
              <a:rPr lang="en-US" sz="1600" dirty="0"/>
              <a:t> virulence.</a:t>
            </a:r>
          </a:p>
        </p:txBody>
      </p:sp>
      <p:sp>
        <p:nvSpPr>
          <p:cNvPr id="3" name="Slide Number Placeholder 2"/>
          <p:cNvSpPr>
            <a:spLocks noGrp="1"/>
          </p:cNvSpPr>
          <p:nvPr>
            <p:ph type="sldNum" sz="quarter" idx="12"/>
          </p:nvPr>
        </p:nvSpPr>
        <p:spPr/>
        <p:txBody>
          <a:bodyPr/>
          <a:lstStyle/>
          <a:p>
            <a:fld id="{6182F2BA-18EA-4792-AFEE-12FF7F94BF0F}" type="slidenum">
              <a:rPr lang="en-US" smtClean="0"/>
              <a:t>13</a:t>
            </a:fld>
            <a:endParaRPr lang="en-US"/>
          </a:p>
        </p:txBody>
      </p:sp>
      <p:sp>
        <p:nvSpPr>
          <p:cNvPr id="4" name="Title 3"/>
          <p:cNvSpPr>
            <a:spLocks noGrp="1"/>
          </p:cNvSpPr>
          <p:nvPr>
            <p:ph type="title"/>
          </p:nvPr>
        </p:nvSpPr>
        <p:spPr/>
        <p:txBody>
          <a:bodyPr/>
          <a:lstStyle/>
          <a:p>
            <a:r>
              <a:rPr lang="en-US" dirty="0" smtClean="0"/>
              <a:t>E protein</a:t>
            </a:r>
            <a:endParaRPr lang="en-US" dirty="0"/>
          </a:p>
        </p:txBody>
      </p:sp>
      <p:pic>
        <p:nvPicPr>
          <p:cNvPr id="7170" name="Picture 2" descr="https://journals.plos.org/plospathogens/article/figure/image?size=large&amp;id=info:doi/10.1371/journal.ppat.1004077.g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1524000"/>
            <a:ext cx="4721224"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3600" y="5705475"/>
            <a:ext cx="3063874" cy="707886"/>
          </a:xfrm>
          <a:prstGeom prst="rect">
            <a:avLst/>
          </a:prstGeom>
        </p:spPr>
        <p:txBody>
          <a:bodyPr wrap="square">
            <a:spAutoFit/>
          </a:bodyPr>
          <a:lstStyle/>
          <a:p>
            <a:r>
              <a:rPr lang="en-US" sz="800" dirty="0"/>
              <a:t>Nieto-Torres JL, </a:t>
            </a:r>
            <a:r>
              <a:rPr lang="en-US" sz="800" dirty="0" err="1"/>
              <a:t>DeDiego</a:t>
            </a:r>
            <a:r>
              <a:rPr lang="en-US" sz="800" dirty="0"/>
              <a:t> ML, </a:t>
            </a:r>
            <a:r>
              <a:rPr lang="en-US" sz="800" dirty="0" err="1"/>
              <a:t>Verdiá-Báguena</a:t>
            </a:r>
            <a:r>
              <a:rPr lang="en-US" sz="800" dirty="0"/>
              <a:t> C, Jimenez-</a:t>
            </a:r>
            <a:r>
              <a:rPr lang="en-US" sz="800" dirty="0" err="1"/>
              <a:t>Guardeño</a:t>
            </a:r>
            <a:r>
              <a:rPr lang="en-US" sz="800" dirty="0"/>
              <a:t> JM, </a:t>
            </a:r>
            <a:r>
              <a:rPr lang="en-US" sz="800" dirty="0" err="1"/>
              <a:t>Regla</a:t>
            </a:r>
            <a:r>
              <a:rPr lang="en-US" sz="800" dirty="0"/>
              <a:t>-Nava JA, et al. (2014) Severe Acute Respiratory Syndrome Coronavirus Envelope Protein Ion Channel Activity Promotes Virus Fitness and Pathogenesis. PLOS Pathogens 10(5): e1004077.</a:t>
            </a:r>
          </a:p>
        </p:txBody>
      </p:sp>
    </p:spTree>
    <p:extLst>
      <p:ext uri="{BB962C8B-B14F-4D97-AF65-F5344CB8AC3E}">
        <p14:creationId xmlns:p14="http://schemas.microsoft.com/office/powerpoint/2010/main" val="505105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2F2BA-18EA-4792-AFEE-12FF7F94BF0F}" type="slidenum">
              <a:rPr lang="en-US" smtClean="0"/>
              <a:t>14</a:t>
            </a:fld>
            <a:endParaRPr lang="en-US"/>
          </a:p>
        </p:txBody>
      </p:sp>
      <p:sp>
        <p:nvSpPr>
          <p:cNvPr id="4" name="Title 3"/>
          <p:cNvSpPr>
            <a:spLocks noGrp="1"/>
          </p:cNvSpPr>
          <p:nvPr>
            <p:ph type="title"/>
          </p:nvPr>
        </p:nvSpPr>
        <p:spPr/>
        <p:txBody>
          <a:bodyPr>
            <a:normAutofit fontScale="90000"/>
          </a:bodyPr>
          <a:lstStyle/>
          <a:p>
            <a:r>
              <a:rPr lang="en-US" dirty="0"/>
              <a:t>non structural </a:t>
            </a:r>
            <a:r>
              <a:rPr lang="en-US" dirty="0" smtClean="0"/>
              <a:t>proteins (nsp1)</a:t>
            </a:r>
            <a:r>
              <a:rPr lang="en-US" dirty="0"/>
              <a:t/>
            </a:r>
            <a:br>
              <a:rPr lang="en-US" dirty="0"/>
            </a:b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29600" cy="180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429000"/>
            <a:ext cx="4495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93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2F2BA-18EA-4792-AFEE-12FF7F94BF0F}" type="slidenum">
              <a:rPr lang="en-US" smtClean="0"/>
              <a:t>15</a:t>
            </a:fld>
            <a:endParaRPr lang="en-US"/>
          </a:p>
        </p:txBody>
      </p:sp>
      <p:sp>
        <p:nvSpPr>
          <p:cNvPr id="4" name="Title 3"/>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686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721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2F2BA-18EA-4792-AFEE-12FF7F94BF0F}" type="slidenum">
              <a:rPr lang="en-US" smtClean="0"/>
              <a:t>16</a:t>
            </a:fld>
            <a:endParaRPr lang="en-US"/>
          </a:p>
        </p:txBody>
      </p:sp>
      <p:sp>
        <p:nvSpPr>
          <p:cNvPr id="4" name="Title 3"/>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010400" cy="56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437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algn="just"/>
            <a:endParaRPr lang="en-US" sz="2400" dirty="0" smtClean="0"/>
          </a:p>
          <a:p>
            <a:pPr algn="just"/>
            <a:r>
              <a:rPr lang="en-US" sz="2400" dirty="0" smtClean="0"/>
              <a:t>The replication </a:t>
            </a:r>
            <a:r>
              <a:rPr lang="en-US" sz="2400" dirty="0"/>
              <a:t>of </a:t>
            </a:r>
            <a:r>
              <a:rPr lang="en-US" sz="2400" dirty="0" smtClean="0"/>
              <a:t>mutant </a:t>
            </a:r>
            <a:r>
              <a:rPr lang="en-US" sz="2400" dirty="0"/>
              <a:t>virus, </a:t>
            </a:r>
            <a:r>
              <a:rPr lang="en-US" sz="2400" dirty="0" smtClean="0"/>
              <a:t>Covs-nsp1, </a:t>
            </a:r>
            <a:r>
              <a:rPr lang="en-US" sz="2400" dirty="0"/>
              <a:t>was similar to </a:t>
            </a:r>
            <a:r>
              <a:rPr lang="en-US" sz="2400" dirty="0" smtClean="0"/>
              <a:t>wild-type </a:t>
            </a:r>
            <a:r>
              <a:rPr lang="en-US" sz="2400" dirty="0" err="1" smtClean="0"/>
              <a:t>Covs</a:t>
            </a:r>
            <a:r>
              <a:rPr lang="en-US" sz="2400" dirty="0" smtClean="0"/>
              <a:t> </a:t>
            </a:r>
            <a:r>
              <a:rPr lang="en-US" sz="2400" dirty="0"/>
              <a:t>in cultured cells, including primary professional antigen-presenting cells, such as dendritic cells and macrophages, but </a:t>
            </a:r>
            <a:r>
              <a:rPr lang="en-US" sz="2400" dirty="0" smtClean="0"/>
              <a:t>its growth </a:t>
            </a:r>
            <a:r>
              <a:rPr lang="en-US" sz="2400" dirty="0"/>
              <a:t>was severely attenuated in vivo, implying that </a:t>
            </a:r>
            <a:r>
              <a:rPr lang="en-US" sz="2400" dirty="0" smtClean="0"/>
              <a:t>Corona </a:t>
            </a:r>
            <a:r>
              <a:rPr lang="en-US" sz="2400" dirty="0"/>
              <a:t>nsp1 </a:t>
            </a:r>
            <a:r>
              <a:rPr lang="en-US" sz="2400" dirty="0" smtClean="0"/>
              <a:t>is a </a:t>
            </a:r>
            <a:r>
              <a:rPr lang="en-US" sz="2400" dirty="0"/>
              <a:t>major virulence factor</a:t>
            </a:r>
            <a:r>
              <a:rPr lang="en-US" sz="2400" dirty="0" smtClean="0"/>
              <a:t>.</a:t>
            </a:r>
          </a:p>
        </p:txBody>
      </p:sp>
      <p:sp>
        <p:nvSpPr>
          <p:cNvPr id="3" name="Slide Number Placeholder 2"/>
          <p:cNvSpPr>
            <a:spLocks noGrp="1"/>
          </p:cNvSpPr>
          <p:nvPr>
            <p:ph type="sldNum" sz="quarter" idx="12"/>
          </p:nvPr>
        </p:nvSpPr>
        <p:spPr/>
        <p:txBody>
          <a:bodyPr/>
          <a:lstStyle/>
          <a:p>
            <a:fld id="{6182F2BA-18EA-4792-AFEE-12FF7F94BF0F}" type="slidenum">
              <a:rPr lang="en-US" smtClean="0"/>
              <a:t>17</a:t>
            </a:fld>
            <a:endParaRPr lang="en-US"/>
          </a:p>
        </p:txBody>
      </p:sp>
      <p:sp>
        <p:nvSpPr>
          <p:cNvPr id="4" name="Title 3"/>
          <p:cNvSpPr>
            <a:spLocks noGrp="1"/>
          </p:cNvSpPr>
          <p:nvPr>
            <p:ph type="title"/>
          </p:nvPr>
        </p:nvSpPr>
        <p:spPr/>
        <p:txBody>
          <a:bodyPr>
            <a:normAutofit fontScale="90000"/>
          </a:bodyPr>
          <a:lstStyle/>
          <a:p>
            <a:r>
              <a:rPr lang="en-US" dirty="0" smtClean="0"/>
              <a:t>Corona </a:t>
            </a:r>
            <a:r>
              <a:rPr lang="en-US" dirty="0"/>
              <a:t>nsp1 is a major virulence factor</a:t>
            </a:r>
          </a:p>
        </p:txBody>
      </p:sp>
    </p:spTree>
    <p:extLst>
      <p:ext uri="{BB962C8B-B14F-4D97-AF65-F5344CB8AC3E}">
        <p14:creationId xmlns:p14="http://schemas.microsoft.com/office/powerpoint/2010/main" val="2569521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2F2BA-18EA-4792-AFEE-12FF7F94BF0F}" type="slidenum">
              <a:rPr lang="en-US" smtClean="0"/>
              <a:t>18</a:t>
            </a:fld>
            <a:endParaRPr lang="en-US"/>
          </a:p>
        </p:txBody>
      </p:sp>
      <p:sp>
        <p:nvSpPr>
          <p:cNvPr id="4" name="Title 3"/>
          <p:cNvSpPr>
            <a:spLocks noGrp="1"/>
          </p:cNvSpPr>
          <p:nvPr>
            <p:ph type="title"/>
          </p:nvPr>
        </p:nvSpPr>
        <p:spPr>
          <a:xfrm>
            <a:off x="471488" y="228600"/>
            <a:ext cx="8229600" cy="852488"/>
          </a:xfrm>
        </p:spPr>
        <p:txBody>
          <a:bodyPr>
            <a:normAutofit fontScale="90000"/>
          </a:bodyPr>
          <a:lstStyle/>
          <a:p>
            <a:r>
              <a:rPr lang="en-US" dirty="0" smtClean="0"/>
              <a:t>Bats as </a:t>
            </a:r>
            <a:r>
              <a:rPr lang="en-US" dirty="0"/>
              <a:t>the source of emerging human </a:t>
            </a:r>
            <a:r>
              <a:rPr lang="en-US" dirty="0" err="1" smtClean="0"/>
              <a:t>CoVs</a:t>
            </a:r>
            <a:r>
              <a:rPr lang="en-US" dirty="0" smtClean="0"/>
              <a:t> (2013 alarm)</a:t>
            </a:r>
            <a:endParaRPr lang="en-US" dirty="0"/>
          </a:p>
        </p:txBody>
      </p:sp>
      <p:sp>
        <p:nvSpPr>
          <p:cNvPr id="6" name="AutoShape 4"/>
          <p:cNvSpPr>
            <a:spLocks noChangeAspect="1" noChangeArrowheads="1" noTextEdit="1"/>
          </p:cNvSpPr>
          <p:nvPr/>
        </p:nvSpPr>
        <p:spPr bwMode="auto">
          <a:xfrm>
            <a:off x="457200" y="1570038"/>
            <a:ext cx="8229600"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081088"/>
            <a:ext cx="81057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292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lgn="just">
              <a:buFont typeface="+mj-lt"/>
              <a:buAutoNum type="arabicPeriod"/>
            </a:pPr>
            <a:r>
              <a:rPr lang="en-US" dirty="0"/>
              <a:t>block host gene </a:t>
            </a:r>
            <a:r>
              <a:rPr lang="en-US" dirty="0"/>
              <a:t>expression including </a:t>
            </a:r>
            <a:r>
              <a:rPr lang="en-US" dirty="0"/>
              <a:t>the innate immune </a:t>
            </a:r>
            <a:r>
              <a:rPr lang="en-US" dirty="0"/>
              <a:t>response genes </a:t>
            </a:r>
            <a:r>
              <a:rPr lang="en-US" dirty="0"/>
              <a:t>like type I IFN, ISG15 and ISG56, by inhibiting host </a:t>
            </a:r>
            <a:r>
              <a:rPr lang="en-US" dirty="0" smtClean="0"/>
              <a:t>protein </a:t>
            </a:r>
            <a:r>
              <a:rPr lang="en-US" dirty="0"/>
              <a:t>synthesis and promoting the degradation of host mRNAs </a:t>
            </a:r>
            <a:r>
              <a:rPr lang="en-US" dirty="0" smtClean="0"/>
              <a:t>in SARS-</a:t>
            </a:r>
            <a:r>
              <a:rPr lang="en-US" dirty="0" err="1" smtClean="0"/>
              <a:t>CoV</a:t>
            </a:r>
            <a:r>
              <a:rPr lang="en-US" dirty="0" smtClean="0"/>
              <a:t> infected cells. </a:t>
            </a:r>
            <a:endParaRPr lang="en-US" dirty="0"/>
          </a:p>
          <a:p>
            <a:pPr marL="624078" indent="-514350" algn="just">
              <a:buFont typeface="+mj-lt"/>
              <a:buAutoNum type="arabicPeriod"/>
            </a:pPr>
            <a:endParaRPr lang="en-US" dirty="0"/>
          </a:p>
          <a:p>
            <a:pPr marL="624078" indent="-514350" algn="just">
              <a:buFont typeface="+mj-lt"/>
              <a:buAutoNum type="arabicPeriod"/>
            </a:pPr>
            <a:r>
              <a:rPr lang="en-US" dirty="0" smtClean="0"/>
              <a:t>In </a:t>
            </a:r>
            <a:r>
              <a:rPr lang="en-US" dirty="0"/>
              <a:t>addition, it </a:t>
            </a:r>
            <a:r>
              <a:rPr lang="en-US" dirty="0" smtClean="0"/>
              <a:t>also highlights </a:t>
            </a:r>
            <a:r>
              <a:rPr lang="en-US" dirty="0"/>
              <a:t>functionally significant correlations between the nsp1of </a:t>
            </a:r>
            <a:r>
              <a:rPr lang="en-US" dirty="0" err="1"/>
              <a:t>CoVs</a:t>
            </a:r>
            <a:r>
              <a:rPr lang="en-US" dirty="0"/>
              <a:t> belonging to different genera, despite the lack of </a:t>
            </a:r>
            <a:r>
              <a:rPr lang="en-US" dirty="0" smtClean="0"/>
              <a:t>obvious primary </a:t>
            </a:r>
            <a:r>
              <a:rPr lang="en-US" dirty="0"/>
              <a:t>sequence homology with each other, suggesting their </a:t>
            </a:r>
            <a:r>
              <a:rPr lang="en-US" dirty="0" smtClean="0"/>
              <a:t>evolutionary </a:t>
            </a:r>
            <a:r>
              <a:rPr lang="en-US" dirty="0"/>
              <a:t>relatedness and role in the adaptation of </a:t>
            </a:r>
            <a:r>
              <a:rPr lang="en-US" dirty="0" err="1"/>
              <a:t>CoVs</a:t>
            </a:r>
            <a:r>
              <a:rPr lang="en-US" dirty="0"/>
              <a:t> to </a:t>
            </a:r>
            <a:r>
              <a:rPr lang="en-US" dirty="0" smtClean="0"/>
              <a:t>different host </a:t>
            </a:r>
            <a:r>
              <a:rPr lang="en-US" dirty="0"/>
              <a:t>species.</a:t>
            </a:r>
          </a:p>
        </p:txBody>
      </p:sp>
      <p:sp>
        <p:nvSpPr>
          <p:cNvPr id="3" name="Slide Number Placeholder 2"/>
          <p:cNvSpPr>
            <a:spLocks noGrp="1"/>
          </p:cNvSpPr>
          <p:nvPr>
            <p:ph type="sldNum" sz="quarter" idx="12"/>
          </p:nvPr>
        </p:nvSpPr>
        <p:spPr/>
        <p:txBody>
          <a:bodyPr/>
          <a:lstStyle/>
          <a:p>
            <a:fld id="{6182F2BA-18EA-4792-AFEE-12FF7F94BF0F}" type="slidenum">
              <a:rPr lang="en-US" smtClean="0"/>
              <a:t>19</a:t>
            </a:fld>
            <a:endParaRPr lang="en-US"/>
          </a:p>
        </p:txBody>
      </p:sp>
      <p:sp>
        <p:nvSpPr>
          <p:cNvPr id="4" name="Title 3"/>
          <p:cNvSpPr>
            <a:spLocks noGrp="1"/>
          </p:cNvSpPr>
          <p:nvPr>
            <p:ph type="title"/>
          </p:nvPr>
        </p:nvSpPr>
        <p:spPr/>
        <p:txBody>
          <a:bodyPr/>
          <a:lstStyle/>
          <a:p>
            <a:r>
              <a:rPr lang="en-US" dirty="0" smtClean="0"/>
              <a:t>Nsp1 roles in viral life:</a:t>
            </a:r>
            <a:endParaRPr lang="en-US" dirty="0"/>
          </a:p>
        </p:txBody>
      </p:sp>
    </p:spTree>
    <p:extLst>
      <p:ext uri="{BB962C8B-B14F-4D97-AF65-F5344CB8AC3E}">
        <p14:creationId xmlns:p14="http://schemas.microsoft.com/office/powerpoint/2010/main" val="131190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09019" y="1481138"/>
            <a:ext cx="4525962"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182F2BA-18EA-4792-AFEE-12FF7F94BF0F}" type="slidenum">
              <a:rPr lang="en-US" smtClean="0"/>
              <a:t>2</a:t>
            </a:fld>
            <a:endParaRPr lang="en-US"/>
          </a:p>
        </p:txBody>
      </p:sp>
      <p:sp>
        <p:nvSpPr>
          <p:cNvPr id="2" name="Title 1"/>
          <p:cNvSpPr>
            <a:spLocks noGrp="1"/>
          </p:cNvSpPr>
          <p:nvPr>
            <p:ph type="title"/>
          </p:nvPr>
        </p:nvSpPr>
        <p:spPr/>
        <p:txBody>
          <a:bodyPr>
            <a:normAutofit fontScale="90000"/>
          </a:bodyPr>
          <a:lstStyle/>
          <a:p>
            <a:pPr algn="ctr" fontAlgn="base"/>
            <a:r>
              <a:rPr lang="en-US" b="1" dirty="0" smtClean="0">
                <a:solidFill>
                  <a:srgbClr val="362F2D"/>
                </a:solidFill>
                <a:effectLst/>
                <a:latin typeface="Helvetica"/>
              </a:rPr>
              <a:t/>
            </a:r>
            <a:br>
              <a:rPr lang="en-US" b="1" dirty="0" smtClean="0">
                <a:solidFill>
                  <a:srgbClr val="362F2D"/>
                </a:solidFill>
                <a:effectLst/>
                <a:latin typeface="Helvetica"/>
              </a:rPr>
            </a:br>
            <a:r>
              <a:rPr lang="en-US" sz="4600" dirty="0"/>
              <a:t>New</a:t>
            </a:r>
            <a:r>
              <a:rPr lang="en-US" b="1" dirty="0" smtClean="0">
                <a:solidFill>
                  <a:srgbClr val="362F2D"/>
                </a:solidFill>
                <a:effectLst/>
                <a:latin typeface="Helvetica"/>
              </a:rPr>
              <a:t> </a:t>
            </a:r>
            <a:r>
              <a:rPr lang="en-US" sz="4600" dirty="0" smtClean="0"/>
              <a:t>Coronavirus- 2019 Wuhan</a:t>
            </a:r>
            <a:r>
              <a:rPr lang="en-US" sz="4600" dirty="0"/>
              <a:t/>
            </a:r>
            <a:br>
              <a:rPr lang="en-US" sz="4600" dirty="0"/>
            </a:br>
            <a:endParaRPr lang="en-US" dirty="0"/>
          </a:p>
        </p:txBody>
      </p:sp>
    </p:spTree>
    <p:extLst>
      <p:ext uri="{BB962C8B-B14F-4D97-AF65-F5344CB8AC3E}">
        <p14:creationId xmlns:p14="http://schemas.microsoft.com/office/powerpoint/2010/main" val="180731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066800"/>
            <a:ext cx="4038600" cy="4940491"/>
          </a:xfrm>
        </p:spPr>
        <p:txBody>
          <a:bodyPr>
            <a:normAutofit fontScale="47500" lnSpcReduction="20000"/>
          </a:bodyPr>
          <a:lstStyle/>
          <a:p>
            <a:r>
              <a:rPr lang="en-US" dirty="0"/>
              <a:t>Coronavirus nonstructural protein 15 mediates evasion of dsRNA sensors and limits apoptosis in </a:t>
            </a:r>
            <a:r>
              <a:rPr lang="en-US" dirty="0" smtClean="0"/>
              <a:t>macrophages</a:t>
            </a:r>
          </a:p>
          <a:p>
            <a:endParaRPr lang="en-US" dirty="0"/>
          </a:p>
          <a:p>
            <a:r>
              <a:rPr lang="en-US" sz="1900" dirty="0" err="1"/>
              <a:t>Xufang</a:t>
            </a:r>
            <a:r>
              <a:rPr lang="en-US" sz="1900" dirty="0"/>
              <a:t> Deng, Matthew </a:t>
            </a:r>
            <a:r>
              <a:rPr lang="en-US" sz="1900" dirty="0" err="1"/>
              <a:t>Hackbart</a:t>
            </a:r>
            <a:r>
              <a:rPr lang="en-US" sz="1900" dirty="0"/>
              <a:t>, Robert C. </a:t>
            </a:r>
            <a:r>
              <a:rPr lang="en-US" sz="1900" dirty="0" err="1"/>
              <a:t>Mettelman</a:t>
            </a:r>
            <a:r>
              <a:rPr lang="en-US" sz="1900" dirty="0"/>
              <a:t>, </a:t>
            </a:r>
            <a:r>
              <a:rPr lang="en-US" sz="1900" dirty="0" err="1"/>
              <a:t>Amornrat</a:t>
            </a:r>
            <a:r>
              <a:rPr lang="en-US" sz="1900" dirty="0"/>
              <a:t> O’Brien, Anna M. </a:t>
            </a:r>
            <a:r>
              <a:rPr lang="en-US" sz="1900" dirty="0" err="1"/>
              <a:t>Mielech</a:t>
            </a:r>
            <a:r>
              <a:rPr lang="en-US" sz="1900" dirty="0"/>
              <a:t>, </a:t>
            </a:r>
            <a:r>
              <a:rPr lang="en-US" sz="1900" dirty="0" err="1"/>
              <a:t>Guanghui</a:t>
            </a:r>
            <a:r>
              <a:rPr lang="en-US" sz="1900" dirty="0"/>
              <a:t> Yi, C. Cheng Kao, and Susan C. </a:t>
            </a:r>
            <a:r>
              <a:rPr lang="en-US" sz="1900" dirty="0" smtClean="0"/>
              <a:t>Baker. PNAS </a:t>
            </a:r>
            <a:r>
              <a:rPr lang="en-US" sz="1900" dirty="0"/>
              <a:t>May 23, 2017 114 (21) E4251-E4260; first published May 8, 2017 </a:t>
            </a:r>
            <a:r>
              <a:rPr lang="en-US" sz="1900" dirty="0">
                <a:hlinkClick r:id="rId2"/>
              </a:rPr>
              <a:t>https://</a:t>
            </a:r>
            <a:r>
              <a:rPr lang="en-US" sz="1900" dirty="0" smtClean="0">
                <a:hlinkClick r:id="rId2"/>
              </a:rPr>
              <a:t>doi.org/10.1073/pnas.1618310114</a:t>
            </a:r>
            <a:endParaRPr lang="en-US" sz="1900" dirty="0" smtClean="0"/>
          </a:p>
          <a:p>
            <a:endParaRPr lang="en-US" sz="1900" dirty="0"/>
          </a:p>
          <a:p>
            <a:endParaRPr lang="en-US" sz="1900" dirty="0" smtClean="0"/>
          </a:p>
          <a:p>
            <a:endParaRPr lang="en-US" sz="900" dirty="0" smtClean="0"/>
          </a:p>
          <a:p>
            <a:pPr algn="just">
              <a:lnSpc>
                <a:spcPct val="120000"/>
              </a:lnSpc>
            </a:pPr>
            <a:r>
              <a:rPr lang="en-US" sz="2300" dirty="0"/>
              <a:t>Macrophages are immune cells equipped with multiple double-stranded RNA (dsRNA) sensors designed to detect viral infection and amplify innate antiviral immunity. However, many coronaviruses can infect and propagate in macrophages without activating dsRNA sensors. Here we present a function of murine coronavirus nonstructural protein 15 in preventing detection of viral dsRNA by host sensors. We show that coronaviruses expressing a mutant form of nonstructural protein 15 allow for activation of dsRNA sensors, resulting in an early induction of interferon, rapid apoptosis of macrophages, and a protective immune response in mice. Identifying the strategies used by viruses to evade detection provides us with new approaches for generating vaccines that elicit robust innate immune responses and protective immunity.</a:t>
            </a:r>
          </a:p>
        </p:txBody>
      </p:sp>
      <p:sp>
        <p:nvSpPr>
          <p:cNvPr id="3" name="Slide Number Placeholder 2"/>
          <p:cNvSpPr>
            <a:spLocks noGrp="1"/>
          </p:cNvSpPr>
          <p:nvPr>
            <p:ph type="sldNum" sz="quarter" idx="12"/>
          </p:nvPr>
        </p:nvSpPr>
        <p:spPr/>
        <p:txBody>
          <a:bodyPr/>
          <a:lstStyle/>
          <a:p>
            <a:fld id="{6182F2BA-18EA-4792-AFEE-12FF7F94BF0F}" type="slidenum">
              <a:rPr lang="en-US" smtClean="0"/>
              <a:t>20</a:t>
            </a:fld>
            <a:endParaRPr lang="en-US"/>
          </a:p>
        </p:txBody>
      </p:sp>
      <p:sp>
        <p:nvSpPr>
          <p:cNvPr id="4" name="Title 3"/>
          <p:cNvSpPr>
            <a:spLocks noGrp="1"/>
          </p:cNvSpPr>
          <p:nvPr>
            <p:ph type="title"/>
          </p:nvPr>
        </p:nvSpPr>
        <p:spPr/>
        <p:txBody>
          <a:bodyPr>
            <a:normAutofit fontScale="90000"/>
          </a:bodyPr>
          <a:lstStyle/>
          <a:p>
            <a:r>
              <a:rPr lang="en-US" dirty="0"/>
              <a:t>non structural proteins (</a:t>
            </a:r>
            <a:r>
              <a:rPr lang="en-US" dirty="0" smtClean="0"/>
              <a:t>nsp15)</a:t>
            </a:r>
            <a:r>
              <a:rPr lang="en-US" dirty="0"/>
              <a:t/>
            </a:r>
            <a:br>
              <a:rPr lang="en-US" dirty="0"/>
            </a:b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4724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663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1481328"/>
            <a:ext cx="5715000" cy="4525963"/>
          </a:xfrm>
        </p:spPr>
        <p:txBody>
          <a:bodyPr>
            <a:normAutofit/>
          </a:bodyPr>
          <a:lstStyle/>
          <a:p>
            <a:r>
              <a:rPr lang="en-US" sz="1800" dirty="0"/>
              <a:t>The S protein mediates attachment of the virus </a:t>
            </a:r>
            <a:r>
              <a:rPr lang="en-US" sz="1800" dirty="0" smtClean="0"/>
              <a:t>to the </a:t>
            </a:r>
            <a:r>
              <a:rPr lang="en-US" sz="1800" dirty="0"/>
              <a:t>host cell surface receptors and subsequent fusion </a:t>
            </a:r>
            <a:r>
              <a:rPr lang="en-US" sz="1800" dirty="0" smtClean="0"/>
              <a:t>between the </a:t>
            </a:r>
            <a:r>
              <a:rPr lang="en-US" sz="1800" dirty="0"/>
              <a:t>viral and host cell membranes to </a:t>
            </a:r>
            <a:r>
              <a:rPr lang="en-US" sz="1800" dirty="0" smtClean="0"/>
              <a:t>facilitate viral </a:t>
            </a:r>
            <a:r>
              <a:rPr lang="en-US" sz="1800" dirty="0"/>
              <a:t>entry into the host </a:t>
            </a:r>
            <a:r>
              <a:rPr lang="en-US" sz="1800" dirty="0" smtClean="0"/>
              <a:t>cell.</a:t>
            </a:r>
            <a:endParaRPr lang="en-US" sz="1800" dirty="0"/>
          </a:p>
          <a:p>
            <a:endParaRPr lang="en-US" sz="1800" dirty="0" smtClean="0"/>
          </a:p>
          <a:p>
            <a:r>
              <a:rPr lang="en-US" sz="1800" dirty="0" smtClean="0"/>
              <a:t>In some </a:t>
            </a:r>
            <a:r>
              <a:rPr lang="en-US" sz="1800" dirty="0" err="1" smtClean="0"/>
              <a:t>CoVs</a:t>
            </a:r>
            <a:r>
              <a:rPr lang="en-US" sz="1800" dirty="0" smtClean="0"/>
              <a:t>, the expression of S at the cell membrane can </a:t>
            </a:r>
            <a:r>
              <a:rPr lang="en-US" sz="1800" dirty="0"/>
              <a:t>also </a:t>
            </a:r>
            <a:r>
              <a:rPr lang="en-US" sz="1800" dirty="0" smtClean="0"/>
              <a:t>mediate cell-cell </a:t>
            </a:r>
            <a:r>
              <a:rPr lang="en-US" sz="1800" dirty="0"/>
              <a:t>fusion between infected and adjacent, </a:t>
            </a:r>
            <a:r>
              <a:rPr lang="en-US" sz="1800" dirty="0" smtClean="0"/>
              <a:t>uninfected cells</a:t>
            </a:r>
            <a:r>
              <a:rPr lang="en-US" sz="1800" dirty="0"/>
              <a:t>. This formation of giant, </a:t>
            </a:r>
            <a:r>
              <a:rPr lang="en-US" sz="1800" dirty="0" smtClean="0"/>
              <a:t>multinucleated cells</a:t>
            </a:r>
            <a:r>
              <a:rPr lang="en-US" sz="1800" dirty="0"/>
              <a:t>, or syncytia, has been proposed as a strategy </a:t>
            </a:r>
            <a:r>
              <a:rPr lang="en-US" sz="1800" dirty="0" smtClean="0"/>
              <a:t>to allow </a:t>
            </a:r>
            <a:r>
              <a:rPr lang="en-US" sz="1800" dirty="0"/>
              <a:t>direct spreading of the virus between cells, </a:t>
            </a:r>
            <a:r>
              <a:rPr lang="en-US" sz="1800" dirty="0" smtClean="0"/>
              <a:t>subverting virus-</a:t>
            </a:r>
            <a:r>
              <a:rPr lang="en-US" sz="1800" dirty="0" err="1" smtClean="0"/>
              <a:t>neutralising</a:t>
            </a:r>
            <a:r>
              <a:rPr lang="en-US" sz="1800" dirty="0" smtClean="0"/>
              <a:t> antibodies.</a:t>
            </a:r>
            <a:endParaRPr lang="en-US" sz="1800" dirty="0"/>
          </a:p>
        </p:txBody>
      </p:sp>
      <p:sp>
        <p:nvSpPr>
          <p:cNvPr id="3" name="Slide Number Placeholder 2"/>
          <p:cNvSpPr>
            <a:spLocks noGrp="1"/>
          </p:cNvSpPr>
          <p:nvPr>
            <p:ph type="sldNum" sz="quarter" idx="12"/>
          </p:nvPr>
        </p:nvSpPr>
        <p:spPr/>
        <p:txBody>
          <a:bodyPr/>
          <a:lstStyle/>
          <a:p>
            <a:fld id="{6182F2BA-18EA-4792-AFEE-12FF7F94BF0F}" type="slidenum">
              <a:rPr lang="en-US" smtClean="0"/>
              <a:t>21</a:t>
            </a:fld>
            <a:endParaRPr lang="en-US"/>
          </a:p>
        </p:txBody>
      </p:sp>
      <p:sp>
        <p:nvSpPr>
          <p:cNvPr id="4" name="Title 3"/>
          <p:cNvSpPr>
            <a:spLocks noGrp="1"/>
          </p:cNvSpPr>
          <p:nvPr>
            <p:ph type="title"/>
          </p:nvPr>
        </p:nvSpPr>
        <p:spPr/>
        <p:txBody>
          <a:bodyPr/>
          <a:lstStyle/>
          <a:p>
            <a:r>
              <a:rPr lang="en-US" dirty="0" smtClean="0"/>
              <a:t>Immune evasion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21907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4343400"/>
            <a:ext cx="2667000" cy="861774"/>
          </a:xfrm>
          <a:prstGeom prst="rect">
            <a:avLst/>
          </a:prstGeom>
        </p:spPr>
        <p:txBody>
          <a:bodyPr wrap="square">
            <a:spAutoFit/>
          </a:bodyPr>
          <a:lstStyle/>
          <a:p>
            <a:pPr algn="just"/>
            <a:r>
              <a:rPr lang="en-US" sz="1000" dirty="0" err="1"/>
              <a:t>Schoeman</a:t>
            </a:r>
            <a:r>
              <a:rPr lang="en-US" sz="1000" dirty="0"/>
              <a:t>, D., Fielding, B.C. Coronavirus envelope protein: current knowledge. </a:t>
            </a:r>
            <a:r>
              <a:rPr lang="en-US" sz="1000" dirty="0" err="1"/>
              <a:t>Virol</a:t>
            </a:r>
            <a:r>
              <a:rPr lang="en-US" sz="1000" dirty="0"/>
              <a:t> J 16, 69 (2019). https://doi.org/10.1186/s12985-019-1182-0</a:t>
            </a:r>
          </a:p>
        </p:txBody>
      </p:sp>
    </p:spTree>
    <p:extLst>
      <p:ext uri="{BB962C8B-B14F-4D97-AF65-F5344CB8AC3E}">
        <p14:creationId xmlns:p14="http://schemas.microsoft.com/office/powerpoint/2010/main" val="203934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38250" y="1553369"/>
            <a:ext cx="66675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182F2BA-18EA-4792-AFEE-12FF7F94BF0F}" type="slidenum">
              <a:rPr lang="en-US" smtClean="0"/>
              <a:t>3</a:t>
            </a:fld>
            <a:endParaRPr lang="en-US"/>
          </a:p>
        </p:txBody>
      </p:sp>
      <p:sp>
        <p:nvSpPr>
          <p:cNvPr id="2" name="Title 1"/>
          <p:cNvSpPr>
            <a:spLocks noGrp="1"/>
          </p:cNvSpPr>
          <p:nvPr>
            <p:ph type="title"/>
          </p:nvPr>
        </p:nvSpPr>
        <p:spPr/>
        <p:txBody>
          <a:bodyPr>
            <a:normAutofit fontScale="90000"/>
          </a:bodyPr>
          <a:lstStyle/>
          <a:p>
            <a:r>
              <a:rPr lang="en-US" b="1" i="0" dirty="0" smtClean="0">
                <a:solidFill>
                  <a:srgbClr val="000000"/>
                </a:solidFill>
                <a:effectLst/>
                <a:latin typeface="FinancierDisplayWeb"/>
              </a:rPr>
              <a:t/>
            </a:r>
            <a:br>
              <a:rPr lang="en-US" b="1" i="0" dirty="0" smtClean="0">
                <a:solidFill>
                  <a:srgbClr val="000000"/>
                </a:solidFill>
                <a:effectLst/>
                <a:latin typeface="FinancierDisplayWeb"/>
              </a:rPr>
            </a:br>
            <a:r>
              <a:rPr lang="en-US" b="1" i="0" dirty="0" smtClean="0">
                <a:solidFill>
                  <a:srgbClr val="000000"/>
                </a:solidFill>
                <a:effectLst/>
                <a:latin typeface="FinancierDisplayWeb"/>
              </a:rPr>
              <a:t>Is China moving quickly enough?</a:t>
            </a:r>
            <a:br>
              <a:rPr lang="en-US" b="1" i="0" dirty="0" smtClean="0">
                <a:solidFill>
                  <a:srgbClr val="000000"/>
                </a:solidFill>
                <a:effectLst/>
                <a:latin typeface="FinancierDisplayWeb"/>
              </a:rPr>
            </a:br>
            <a:endParaRPr lang="en-US" dirty="0"/>
          </a:p>
        </p:txBody>
      </p:sp>
    </p:spTree>
    <p:extLst>
      <p:ext uri="{BB962C8B-B14F-4D97-AF65-F5344CB8AC3E}">
        <p14:creationId xmlns:p14="http://schemas.microsoft.com/office/powerpoint/2010/main" val="132971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82F2BA-18EA-4792-AFEE-12FF7F94BF0F}" type="slidenum">
              <a:rPr lang="en-US" smtClean="0"/>
              <a:t>4</a:t>
            </a:fld>
            <a:endParaRPr lang="en-US"/>
          </a:p>
        </p:txBody>
      </p:sp>
      <p:sp>
        <p:nvSpPr>
          <p:cNvPr id="4" name="Title 3"/>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8229600" cy="562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31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sz="2500" dirty="0"/>
              <a:t>Prior </a:t>
            </a:r>
            <a:r>
              <a:rPr lang="en-US" sz="2500" dirty="0"/>
              <a:t>to the SARS-</a:t>
            </a:r>
            <a:r>
              <a:rPr lang="en-US" sz="2500" dirty="0" err="1"/>
              <a:t>CoV</a:t>
            </a:r>
            <a:r>
              <a:rPr lang="en-US" sz="2500" dirty="0"/>
              <a:t> outbreak, coronaviruses were only thought to cause mild, self-limiting respiratory infections in humans. </a:t>
            </a:r>
            <a:endParaRPr lang="en-US" sz="2500" dirty="0"/>
          </a:p>
          <a:p>
            <a:pPr algn="just"/>
            <a:r>
              <a:rPr lang="en-US" sz="2500" dirty="0"/>
              <a:t>Two </a:t>
            </a:r>
            <a:r>
              <a:rPr lang="en-US" sz="2500" dirty="0"/>
              <a:t>of these human coronaviruses are α-coronaviruses (HCoV-229E and HCoV-NL63) while the other two are β-coronaviruses (HCoV-OC43 and HCoV-HKU1</a:t>
            </a:r>
            <a:r>
              <a:rPr lang="en-US" sz="2500" dirty="0"/>
              <a:t>).</a:t>
            </a:r>
          </a:p>
          <a:p>
            <a:pPr algn="just"/>
            <a:r>
              <a:rPr lang="en-US" sz="2500" dirty="0"/>
              <a:t> </a:t>
            </a:r>
            <a:r>
              <a:rPr lang="en-US" sz="2500" dirty="0"/>
              <a:t>HCoV-229E and HCoV-OC43 were isolated nearly 50 years ago </a:t>
            </a:r>
            <a:r>
              <a:rPr lang="en-US" sz="2500" dirty="0"/>
              <a:t>while </a:t>
            </a:r>
            <a:r>
              <a:rPr lang="en-US" sz="2500" dirty="0"/>
              <a:t>HCoV-NL63 and HCoV-HKU1 were only recently identified following the SARS-</a:t>
            </a:r>
            <a:r>
              <a:rPr lang="en-US" sz="2500" dirty="0" err="1"/>
              <a:t>CoV</a:t>
            </a:r>
            <a:r>
              <a:rPr lang="en-US" sz="2500" dirty="0"/>
              <a:t> </a:t>
            </a:r>
            <a:r>
              <a:rPr lang="en-US" sz="2500" dirty="0"/>
              <a:t>outbreak. </a:t>
            </a:r>
          </a:p>
          <a:p>
            <a:pPr algn="just"/>
            <a:r>
              <a:rPr lang="en-US" sz="2800" i="1" dirty="0" smtClean="0">
                <a:solidFill>
                  <a:srgbClr val="000000"/>
                </a:solidFill>
                <a:latin typeface="Times New Roman"/>
              </a:rPr>
              <a:t>These </a:t>
            </a:r>
            <a:r>
              <a:rPr lang="en-US" sz="2800" i="1" dirty="0">
                <a:solidFill>
                  <a:srgbClr val="000000"/>
                </a:solidFill>
                <a:latin typeface="Times New Roman"/>
              </a:rPr>
              <a:t>viruses are endemic in the human populations, causing 15–30% of respiratory tract infections each year. </a:t>
            </a:r>
            <a:endParaRPr lang="en-US" i="1" dirty="0"/>
          </a:p>
        </p:txBody>
      </p:sp>
      <p:sp>
        <p:nvSpPr>
          <p:cNvPr id="3" name="Slide Number Placeholder 2"/>
          <p:cNvSpPr>
            <a:spLocks noGrp="1"/>
          </p:cNvSpPr>
          <p:nvPr>
            <p:ph type="sldNum" sz="quarter" idx="12"/>
          </p:nvPr>
        </p:nvSpPr>
        <p:spPr/>
        <p:txBody>
          <a:bodyPr/>
          <a:lstStyle/>
          <a:p>
            <a:fld id="{6182F2BA-18EA-4792-AFEE-12FF7F94BF0F}" type="slidenum">
              <a:rPr lang="en-US" smtClean="0"/>
              <a:t>5</a:t>
            </a:fld>
            <a:endParaRPr lang="en-US"/>
          </a:p>
        </p:txBody>
      </p:sp>
      <p:sp>
        <p:nvSpPr>
          <p:cNvPr id="4" name="Title 3"/>
          <p:cNvSpPr>
            <a:spLocks noGrp="1"/>
          </p:cNvSpPr>
          <p:nvPr>
            <p:ph type="title"/>
          </p:nvPr>
        </p:nvSpPr>
        <p:spPr/>
        <p:txBody>
          <a:bodyPr/>
          <a:lstStyle/>
          <a:p>
            <a:r>
              <a:rPr lang="en-US" dirty="0"/>
              <a:t>Human Coronaviruses</a:t>
            </a:r>
          </a:p>
        </p:txBody>
      </p:sp>
    </p:spTree>
    <p:extLst>
      <p:ext uri="{BB962C8B-B14F-4D97-AF65-F5344CB8AC3E}">
        <p14:creationId xmlns:p14="http://schemas.microsoft.com/office/powerpoint/2010/main" val="4079288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n-US" dirty="0"/>
              <a:t>One interesting aspect of these viruses is their differences in tolerance to genetic variability</a:t>
            </a:r>
            <a:r>
              <a:rPr lang="en-US" dirty="0" smtClean="0"/>
              <a:t>.</a:t>
            </a:r>
          </a:p>
          <a:p>
            <a:pPr algn="just"/>
            <a:endParaRPr lang="en-US" dirty="0" smtClean="0"/>
          </a:p>
          <a:p>
            <a:pPr algn="just"/>
            <a:r>
              <a:rPr lang="en-US" dirty="0"/>
              <a:t>HCoV-229E isolates from around the world have only minimal sequence divergence </a:t>
            </a:r>
            <a:r>
              <a:rPr lang="en-US" dirty="0" smtClean="0"/>
              <a:t>while </a:t>
            </a:r>
            <a:r>
              <a:rPr lang="en-US" dirty="0"/>
              <a:t>HCoV-OC43 </a:t>
            </a:r>
            <a:r>
              <a:rPr lang="en-US" dirty="0" smtClean="0"/>
              <a:t>isolates from </a:t>
            </a:r>
            <a:r>
              <a:rPr lang="en-US" dirty="0"/>
              <a:t>the same location but isolated in different years show significant genetic </a:t>
            </a:r>
            <a:r>
              <a:rPr lang="en-US" dirty="0" smtClean="0"/>
              <a:t>variability. </a:t>
            </a:r>
          </a:p>
          <a:p>
            <a:pPr algn="just"/>
            <a:endParaRPr lang="en-US" dirty="0" smtClean="0"/>
          </a:p>
          <a:p>
            <a:pPr algn="just"/>
            <a:r>
              <a:rPr lang="en-US" dirty="0" smtClean="0"/>
              <a:t>This </a:t>
            </a:r>
            <a:r>
              <a:rPr lang="en-US" dirty="0"/>
              <a:t>likely explains the inability of HCoV-229E to cross the species barrier to infect mice while HCoV-OC43 and the closely related bovine coronavirus, </a:t>
            </a:r>
            <a:r>
              <a:rPr lang="en-US" dirty="0" err="1"/>
              <a:t>BCoV</a:t>
            </a:r>
            <a:r>
              <a:rPr lang="en-US" dirty="0"/>
              <a:t>, are capable of infecting mice and several ruminant species.</a:t>
            </a:r>
          </a:p>
          <a:p>
            <a:endParaRPr lang="en-US" dirty="0"/>
          </a:p>
        </p:txBody>
      </p:sp>
      <p:sp>
        <p:nvSpPr>
          <p:cNvPr id="3" name="Slide Number Placeholder 2"/>
          <p:cNvSpPr>
            <a:spLocks noGrp="1"/>
          </p:cNvSpPr>
          <p:nvPr>
            <p:ph type="sldNum" sz="quarter" idx="12"/>
          </p:nvPr>
        </p:nvSpPr>
        <p:spPr/>
        <p:txBody>
          <a:bodyPr/>
          <a:lstStyle/>
          <a:p>
            <a:fld id="{6182F2BA-18EA-4792-AFEE-12FF7F94BF0F}" type="slidenum">
              <a:rPr lang="en-US" smtClean="0"/>
              <a:t>6</a:t>
            </a:fld>
            <a:endParaRPr lang="en-US"/>
          </a:p>
        </p:txBody>
      </p:sp>
      <p:sp>
        <p:nvSpPr>
          <p:cNvPr id="4" name="Title 3"/>
          <p:cNvSpPr>
            <a:spLocks noGrp="1"/>
          </p:cNvSpPr>
          <p:nvPr>
            <p:ph type="title"/>
          </p:nvPr>
        </p:nvSpPr>
        <p:spPr/>
        <p:txBody>
          <a:bodyPr/>
          <a:lstStyle/>
          <a:p>
            <a:r>
              <a:rPr lang="en-US" dirty="0"/>
              <a:t>Human Coronaviruses</a:t>
            </a:r>
          </a:p>
        </p:txBody>
      </p:sp>
    </p:spTree>
    <p:extLst>
      <p:ext uri="{BB962C8B-B14F-4D97-AF65-F5344CB8AC3E}">
        <p14:creationId xmlns:p14="http://schemas.microsoft.com/office/powerpoint/2010/main" val="263900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dirty="0" smtClean="0"/>
              <a:t>It </a:t>
            </a:r>
            <a:r>
              <a:rPr lang="en-US" dirty="0"/>
              <a:t>is widely accepted that SARS-</a:t>
            </a:r>
            <a:r>
              <a:rPr lang="en-US" dirty="0" err="1"/>
              <a:t>CoV</a:t>
            </a:r>
            <a:r>
              <a:rPr lang="en-US" dirty="0"/>
              <a:t> originated in bats as a large number of Chinese horseshoe bats contain sequences of SARS-related </a:t>
            </a:r>
            <a:r>
              <a:rPr lang="en-US" dirty="0" err="1"/>
              <a:t>CoVs</a:t>
            </a:r>
            <a:r>
              <a:rPr lang="en-US" dirty="0"/>
              <a:t> and contain serologic evidence for a prior infection with a related </a:t>
            </a:r>
            <a:r>
              <a:rPr lang="en-US" dirty="0" err="1" smtClean="0"/>
              <a:t>CoV</a:t>
            </a:r>
            <a:r>
              <a:rPr lang="en-US" dirty="0" smtClean="0"/>
              <a:t>. </a:t>
            </a:r>
          </a:p>
          <a:p>
            <a:pPr algn="just"/>
            <a:endParaRPr lang="en-US" dirty="0"/>
          </a:p>
          <a:p>
            <a:pPr algn="just"/>
            <a:r>
              <a:rPr lang="en-US" dirty="0" smtClean="0"/>
              <a:t>In </a:t>
            </a:r>
            <a:r>
              <a:rPr lang="en-US" dirty="0"/>
              <a:t>fact, two novel bat SARS-related </a:t>
            </a:r>
            <a:r>
              <a:rPr lang="en-US" dirty="0" err="1"/>
              <a:t>CoVs</a:t>
            </a:r>
            <a:r>
              <a:rPr lang="en-US" dirty="0"/>
              <a:t> were recently identified that are more similar to SARS-</a:t>
            </a:r>
            <a:r>
              <a:rPr lang="en-US" dirty="0" err="1"/>
              <a:t>CoV</a:t>
            </a:r>
            <a:r>
              <a:rPr lang="en-US" dirty="0"/>
              <a:t> than any other virus identified to </a:t>
            </a:r>
            <a:r>
              <a:rPr lang="en-US" dirty="0" smtClean="0"/>
              <a:t>date. </a:t>
            </a:r>
          </a:p>
          <a:p>
            <a:pPr algn="just"/>
            <a:endParaRPr lang="en-US" dirty="0"/>
          </a:p>
          <a:p>
            <a:pPr algn="just"/>
            <a:r>
              <a:rPr lang="en-US" dirty="0" smtClean="0"/>
              <a:t>They </a:t>
            </a:r>
            <a:r>
              <a:rPr lang="en-US" dirty="0"/>
              <a:t>were also found to use the same receptor as the human virus, angiotensin converting enzyme 2 (ACE2), providing further evidence that SARS-</a:t>
            </a:r>
            <a:r>
              <a:rPr lang="en-US" dirty="0" err="1"/>
              <a:t>CoV</a:t>
            </a:r>
            <a:r>
              <a:rPr lang="en-US" dirty="0"/>
              <a:t> originated in bats.</a:t>
            </a:r>
          </a:p>
        </p:txBody>
      </p:sp>
      <p:sp>
        <p:nvSpPr>
          <p:cNvPr id="3" name="Slide Number Placeholder 2"/>
          <p:cNvSpPr>
            <a:spLocks noGrp="1"/>
          </p:cNvSpPr>
          <p:nvPr>
            <p:ph type="sldNum" sz="quarter" idx="12"/>
          </p:nvPr>
        </p:nvSpPr>
        <p:spPr/>
        <p:txBody>
          <a:bodyPr/>
          <a:lstStyle/>
          <a:p>
            <a:fld id="{6182F2BA-18EA-4792-AFEE-12FF7F94BF0F}" type="slidenum">
              <a:rPr lang="en-US" smtClean="0"/>
              <a:t>7</a:t>
            </a:fld>
            <a:endParaRPr lang="en-US"/>
          </a:p>
        </p:txBody>
      </p:sp>
      <p:sp>
        <p:nvSpPr>
          <p:cNvPr id="4" name="Title 3"/>
          <p:cNvSpPr>
            <a:spLocks noGrp="1"/>
          </p:cNvSpPr>
          <p:nvPr>
            <p:ph type="title"/>
          </p:nvPr>
        </p:nvSpPr>
        <p:spPr/>
        <p:txBody>
          <a:bodyPr/>
          <a:lstStyle/>
          <a:p>
            <a:r>
              <a:rPr lang="en-US" dirty="0"/>
              <a:t>SARS-</a:t>
            </a:r>
            <a:r>
              <a:rPr lang="en-US" dirty="0" err="1"/>
              <a:t>CoV</a:t>
            </a:r>
            <a:endParaRPr lang="en-US" dirty="0"/>
          </a:p>
        </p:txBody>
      </p:sp>
    </p:spTree>
    <p:extLst>
      <p:ext uri="{BB962C8B-B14F-4D97-AF65-F5344CB8AC3E}">
        <p14:creationId xmlns:p14="http://schemas.microsoft.com/office/powerpoint/2010/main" val="2900145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SARS-</a:t>
            </a:r>
            <a:r>
              <a:rPr lang="en-US" dirty="0" err="1"/>
              <a:t>CoV</a:t>
            </a:r>
            <a:r>
              <a:rPr lang="en-US" dirty="0"/>
              <a:t> primarily infects epithelial cells within the lung. The virus is capable of entering macrophages and dendritic cells but only leads to an abortive </a:t>
            </a:r>
            <a:r>
              <a:rPr lang="en-US" dirty="0" smtClean="0"/>
              <a:t>infection. </a:t>
            </a:r>
          </a:p>
          <a:p>
            <a:endParaRPr lang="en-US" dirty="0" smtClean="0"/>
          </a:p>
          <a:p>
            <a:r>
              <a:rPr lang="en-US" dirty="0" smtClean="0"/>
              <a:t>Despite </a:t>
            </a:r>
            <a:r>
              <a:rPr lang="en-US" dirty="0"/>
              <a:t>this, infection of these cell types may be important in inducing pro-inflammatory cytokines that may contribute to </a:t>
            </a:r>
            <a:r>
              <a:rPr lang="en-US" dirty="0" smtClean="0"/>
              <a:t>disease. </a:t>
            </a:r>
          </a:p>
          <a:p>
            <a:endParaRPr lang="en-US" dirty="0"/>
          </a:p>
          <a:p>
            <a:r>
              <a:rPr lang="en-US" dirty="0" smtClean="0"/>
              <a:t>In </a:t>
            </a:r>
            <a:r>
              <a:rPr lang="en-US" dirty="0"/>
              <a:t>fact, many cytokines and chemokines are produced by these cell types and are elevated in the serum of SARS-</a:t>
            </a:r>
            <a:r>
              <a:rPr lang="en-US" dirty="0" err="1"/>
              <a:t>CoV</a:t>
            </a:r>
            <a:r>
              <a:rPr lang="en-US" dirty="0"/>
              <a:t> infected </a:t>
            </a:r>
            <a:r>
              <a:rPr lang="en-US" dirty="0" smtClean="0"/>
              <a:t>patients. </a:t>
            </a:r>
            <a:r>
              <a:rPr lang="en-US" dirty="0"/>
              <a:t>The exact mechanism of lung injury and cause of severe disease in humans remains undetermined.</a:t>
            </a:r>
          </a:p>
        </p:txBody>
      </p:sp>
      <p:sp>
        <p:nvSpPr>
          <p:cNvPr id="3" name="Slide Number Placeholder 2"/>
          <p:cNvSpPr>
            <a:spLocks noGrp="1"/>
          </p:cNvSpPr>
          <p:nvPr>
            <p:ph type="sldNum" sz="quarter" idx="12"/>
          </p:nvPr>
        </p:nvSpPr>
        <p:spPr/>
        <p:txBody>
          <a:bodyPr/>
          <a:lstStyle/>
          <a:p>
            <a:fld id="{6182F2BA-18EA-4792-AFEE-12FF7F94BF0F}" type="slidenum">
              <a:rPr lang="en-US" smtClean="0"/>
              <a:t>8</a:t>
            </a:fld>
            <a:endParaRPr lang="en-US"/>
          </a:p>
        </p:txBody>
      </p:sp>
      <p:sp>
        <p:nvSpPr>
          <p:cNvPr id="4" name="Title 3"/>
          <p:cNvSpPr>
            <a:spLocks noGrp="1"/>
          </p:cNvSpPr>
          <p:nvPr>
            <p:ph type="title"/>
          </p:nvPr>
        </p:nvSpPr>
        <p:spPr/>
        <p:txBody>
          <a:bodyPr/>
          <a:lstStyle/>
          <a:p>
            <a:r>
              <a:rPr lang="en-US" dirty="0"/>
              <a:t>SARS-</a:t>
            </a:r>
            <a:r>
              <a:rPr lang="en-US" dirty="0" err="1"/>
              <a:t>CoV</a:t>
            </a:r>
            <a:endParaRPr lang="en-US" dirty="0"/>
          </a:p>
        </p:txBody>
      </p:sp>
    </p:spTree>
    <p:extLst>
      <p:ext uri="{BB962C8B-B14F-4D97-AF65-F5344CB8AC3E}">
        <p14:creationId xmlns:p14="http://schemas.microsoft.com/office/powerpoint/2010/main" val="1352136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MERS-</a:t>
            </a:r>
            <a:r>
              <a:rPr lang="en-US" dirty="0" err="1"/>
              <a:t>CoV</a:t>
            </a:r>
            <a:r>
              <a:rPr lang="en-US" dirty="0"/>
              <a:t> is a group 2c β-coronavirus highly related to two previously identified bat coronaviruses, HKU4 and </a:t>
            </a:r>
            <a:r>
              <a:rPr lang="en-US" dirty="0" smtClean="0"/>
              <a:t>HKU5</a:t>
            </a:r>
          </a:p>
          <a:p>
            <a:pPr algn="just"/>
            <a:endParaRPr lang="en-US" dirty="0"/>
          </a:p>
          <a:p>
            <a:pPr algn="just"/>
            <a:r>
              <a:rPr lang="en-US" dirty="0"/>
              <a:t>MERS-</a:t>
            </a:r>
            <a:r>
              <a:rPr lang="en-US" dirty="0" err="1"/>
              <a:t>CoV</a:t>
            </a:r>
            <a:r>
              <a:rPr lang="en-US" dirty="0"/>
              <a:t> utilizes Dipeptidyl peptidase 4 (DPP4) as its </a:t>
            </a:r>
            <a:r>
              <a:rPr lang="en-US" dirty="0" smtClean="0"/>
              <a:t>receptor. </a:t>
            </a:r>
            <a:r>
              <a:rPr lang="en-US" dirty="0"/>
              <a:t>The virus is only able to use the receptor from certain species such as bats, humans, camels, rabbits, and horses to establish infection.</a:t>
            </a:r>
          </a:p>
        </p:txBody>
      </p:sp>
      <p:sp>
        <p:nvSpPr>
          <p:cNvPr id="3" name="Slide Number Placeholder 2"/>
          <p:cNvSpPr>
            <a:spLocks noGrp="1"/>
          </p:cNvSpPr>
          <p:nvPr>
            <p:ph type="sldNum" sz="quarter" idx="12"/>
          </p:nvPr>
        </p:nvSpPr>
        <p:spPr/>
        <p:txBody>
          <a:bodyPr/>
          <a:lstStyle/>
          <a:p>
            <a:fld id="{6182F2BA-18EA-4792-AFEE-12FF7F94BF0F}" type="slidenum">
              <a:rPr lang="en-US" smtClean="0"/>
              <a:t>9</a:t>
            </a:fld>
            <a:endParaRPr lang="en-US"/>
          </a:p>
        </p:txBody>
      </p:sp>
      <p:sp>
        <p:nvSpPr>
          <p:cNvPr id="4" name="Title 3"/>
          <p:cNvSpPr>
            <a:spLocks noGrp="1"/>
          </p:cNvSpPr>
          <p:nvPr>
            <p:ph type="title"/>
          </p:nvPr>
        </p:nvSpPr>
        <p:spPr/>
        <p:txBody>
          <a:bodyPr/>
          <a:lstStyle/>
          <a:p>
            <a:r>
              <a:rPr lang="en-US" dirty="0"/>
              <a:t>MERS-</a:t>
            </a:r>
            <a:r>
              <a:rPr lang="en-US" dirty="0" err="1"/>
              <a:t>CoV</a:t>
            </a:r>
            <a:endParaRPr lang="en-US" dirty="0"/>
          </a:p>
        </p:txBody>
      </p:sp>
    </p:spTree>
    <p:extLst>
      <p:ext uri="{BB962C8B-B14F-4D97-AF65-F5344CB8AC3E}">
        <p14:creationId xmlns:p14="http://schemas.microsoft.com/office/powerpoint/2010/main" val="3285553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662</TotalTime>
  <Words>1284</Words>
  <Application>Microsoft Office PowerPoint</Application>
  <PresentationFormat>On-screen Show (4:3)</PresentationFormat>
  <Paragraphs>107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Coronavirus  Pathogenesis </vt:lpstr>
      <vt:lpstr> New Coronavirus- 2019 Wuhan </vt:lpstr>
      <vt:lpstr> Is China moving quickly enough? </vt:lpstr>
      <vt:lpstr>PowerPoint Presentation</vt:lpstr>
      <vt:lpstr>Human Coronaviruses</vt:lpstr>
      <vt:lpstr>Human Coronaviruses</vt:lpstr>
      <vt:lpstr>SARS-CoV</vt:lpstr>
      <vt:lpstr>SARS-CoV</vt:lpstr>
      <vt:lpstr>MERS-CoV</vt:lpstr>
      <vt:lpstr>Coronavirus pathogenesis</vt:lpstr>
      <vt:lpstr>Coronavirus pathogenesis</vt:lpstr>
      <vt:lpstr>Coronavirus composition</vt:lpstr>
      <vt:lpstr>E protein</vt:lpstr>
      <vt:lpstr>non structural proteins (nsp1) </vt:lpstr>
      <vt:lpstr>PowerPoint Presentation</vt:lpstr>
      <vt:lpstr>PowerPoint Presentation</vt:lpstr>
      <vt:lpstr>Corona nsp1 is a major virulence factor</vt:lpstr>
      <vt:lpstr>Bats as the source of emerging human CoVs (2013 alarm)</vt:lpstr>
      <vt:lpstr>Nsp1 roles in viral life:</vt:lpstr>
      <vt:lpstr>non structural proteins (nsp15) </vt:lpstr>
      <vt:lpstr>Immune evasion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2020-01-25T20:21:15Z</dcterms:created>
  <dcterms:modified xsi:type="dcterms:W3CDTF">2020-02-05T16:08:12Z</dcterms:modified>
</cp:coreProperties>
</file>